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54" r:id="rId3"/>
    <p:sldId id="257" r:id="rId4"/>
    <p:sldId id="352" r:id="rId5"/>
    <p:sldId id="353" r:id="rId6"/>
    <p:sldId id="267" r:id="rId7"/>
    <p:sldId id="271" r:id="rId8"/>
    <p:sldId id="272" r:id="rId9"/>
    <p:sldId id="273" r:id="rId10"/>
    <p:sldId id="30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58" autoAdjust="0"/>
    <p:restoredTop sz="94660"/>
  </p:normalViewPr>
  <p:slideViewPr>
    <p:cSldViewPr>
      <p:cViewPr varScale="1">
        <p:scale>
          <a:sx n="102" d="100"/>
          <a:sy n="102" d="100"/>
        </p:scale>
        <p:origin x="8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FA8C5F-62F5-40EA-9748-7644B906A7A1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F3675D-50B1-4F4A-AE72-A1DA9B7807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528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D2D62F5-32B9-44E7-AB5B-E31674A8EDC3}" type="slidenum">
              <a:rPr lang="ru-RU" altLang="ru-RU" smtClean="0"/>
              <a:pPr/>
              <a:t>2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498438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cholarworks.gvsu.edu/orpc/vol1/iss1/4" TargetMode="External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www.azps.ru/" TargetMode="External"/><Relationship Id="rId5" Type="http://schemas.openxmlformats.org/officeDocument/2006/relationships/hyperlink" Target="http://elibrary.kaznu.kz/ru" TargetMode="External"/><Relationship Id="rId4" Type="http://schemas.openxmlformats.org/officeDocument/2006/relationships/hyperlink" Target="http://web.b.ebscohost.com/ehost/viewarticle?data=dGJyMPPp44rp2/dV0%2bnjisfk5Ie45PFKsK22UK6k63nn5Kx95uXxjL6nrkewr61KrqezOK%2bmuEu2sLBNnrfLPvLo34bx1%2bGM5%2bXsgeKzr060rrRQta6vTqTi34bls%2bOGpNrgVd%2bv5j7y1%2bVVv8Skeeyzr0ixprZJt6e0PuTl8IXf6rt%2b8%2bLqjOPu8gAA&amp;hid=101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412776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0070C0"/>
                </a:solidFill>
              </a:rPr>
              <a:t>Лекция </a:t>
            </a:r>
            <a:r>
              <a:rPr lang="kk-KZ" b="1" dirty="0">
                <a:solidFill>
                  <a:srgbClr val="0070C0"/>
                </a:solidFill>
              </a:rPr>
              <a:t>9</a:t>
            </a:r>
            <a:r>
              <a:rPr lang="kk-KZ" b="1" dirty="0" smtClean="0">
                <a:solidFill>
                  <a:srgbClr val="0070C0"/>
                </a:solidFill>
              </a:rPr>
              <a:t>.</a:t>
            </a:r>
            <a:r>
              <a:rPr lang="kk-KZ" dirty="0" smtClean="0">
                <a:solidFill>
                  <a:srgbClr val="0070C0"/>
                </a:solidFill>
              </a:rPr>
              <a:t> </a:t>
            </a:r>
            <a:r>
              <a:rPr lang="kk-KZ" b="1" dirty="0" smtClean="0">
                <a:solidFill>
                  <a:srgbClr val="0070C0"/>
                </a:solidFill>
              </a:rPr>
              <a:t>Культура и физическое здоровье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3" name="Picture 2" descr="http://kk7school.ru/wp-content/uploads/2017/04/img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12776"/>
            <a:ext cx="7620000" cy="544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48071" y="146869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Таким образом, развитие заболеваний -это не только окружающая среда, диета, привычки (курение, потребление алкоголя) и доступность медицинской помощи, но и культурные факторы. </a:t>
            </a:r>
          </a:p>
          <a:p>
            <a:r>
              <a:rPr lang="ru-RU" b="1" dirty="0" smtClean="0"/>
              <a:t>Понимание роли, которую играет культура в развитии физических и психических заболеваний, приблизит нас к открытию методов предотвращения заболеваний в будущем. </a:t>
            </a:r>
          </a:p>
          <a:p>
            <a:r>
              <a:rPr lang="ru-RU" b="1" dirty="0" smtClean="0"/>
              <a:t>По мере того как исследования выявляют возможные негативные последствия культурных тенденций, мы приходим к пониманию роли культуры в сохранении здоровья и разработке подходов к лечению людей из разных культур.</a:t>
            </a:r>
          </a:p>
          <a:p>
            <a:r>
              <a:rPr lang="ru-RU" b="1" dirty="0" smtClean="0"/>
              <a:t>Мы сделали обзор исследований, которые показывают, что культура связана с различными заболеваниями. 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400" i="1" smtClean="0"/>
              <a:t>Рекомендуемая литература:</a:t>
            </a:r>
            <a:r>
              <a:rPr lang="ru-RU" altLang="ru-RU" sz="6000" smtClean="0"/>
              <a:t/>
            </a:r>
            <a:br>
              <a:rPr lang="ru-RU" altLang="ru-RU" sz="6000" smtClean="0"/>
            </a:br>
            <a:endParaRPr lang="ru-RU" altLang="ru-RU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3575050" y="0"/>
            <a:ext cx="5568950" cy="68580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u-RU" sz="1100" b="1" u="sng" dirty="0"/>
              <a:t>Учебная литература:</a:t>
            </a:r>
          </a:p>
          <a:p>
            <a:pPr>
              <a:defRPr/>
            </a:pPr>
            <a:r>
              <a:rPr lang="ru-RU" sz="1100" b="1" dirty="0" err="1"/>
              <a:t>Аймаганбетова</a:t>
            </a:r>
            <a:r>
              <a:rPr lang="ru-RU" sz="1100" b="1" dirty="0"/>
              <a:t> О.Х. Введение в кросс-культурную психологию. - Алматы: </a:t>
            </a:r>
            <a:r>
              <a:rPr lang="ru-RU" sz="1100" b="1" dirty="0" err="1"/>
              <a:t>КазНУ</a:t>
            </a:r>
            <a:r>
              <a:rPr lang="ru-RU" sz="1100" b="1" dirty="0"/>
              <a:t>, 2019.</a:t>
            </a:r>
          </a:p>
          <a:p>
            <a:pPr>
              <a:defRPr/>
            </a:pPr>
            <a:r>
              <a:rPr lang="ru-RU" sz="1100" b="1" dirty="0" err="1"/>
              <a:t>Бердибаева</a:t>
            </a:r>
            <a:r>
              <a:rPr lang="ru-RU" sz="1100" b="1" dirty="0"/>
              <a:t> С.К. </a:t>
            </a:r>
            <a:r>
              <a:rPr lang="ru-RU" sz="1100" b="1" dirty="0" err="1"/>
              <a:t>Түлға</a:t>
            </a:r>
            <a:r>
              <a:rPr lang="ru-RU" sz="1100" b="1" dirty="0"/>
              <a:t> </a:t>
            </a:r>
            <a:r>
              <a:rPr lang="ru-RU" sz="1100" b="1" dirty="0" err="1"/>
              <a:t>психологиясы</a:t>
            </a:r>
            <a:r>
              <a:rPr lang="ru-RU" sz="1100" b="1" dirty="0"/>
              <a:t>. Учебное пособие. – Алматы: </a:t>
            </a:r>
            <a:r>
              <a:rPr lang="ru-RU" sz="1100" b="1" dirty="0" err="1"/>
              <a:t>Қазақ</a:t>
            </a:r>
            <a:r>
              <a:rPr lang="ru-RU" sz="1100" b="1" dirty="0"/>
              <a:t> </a:t>
            </a:r>
            <a:r>
              <a:rPr lang="ru-RU" sz="1100" b="1" dirty="0" err="1"/>
              <a:t>университеті</a:t>
            </a:r>
            <a:r>
              <a:rPr lang="ru-RU" sz="1100" b="1" dirty="0"/>
              <a:t>, 2016.</a:t>
            </a:r>
          </a:p>
          <a:p>
            <a:pPr>
              <a:defRPr/>
            </a:pPr>
            <a:r>
              <a:rPr lang="en-US" sz="1100" b="1" dirty="0"/>
              <a:t>Berry J. W. </a:t>
            </a:r>
            <a:r>
              <a:rPr lang="en-US" sz="1100" b="1" dirty="0">
                <a:hlinkClick r:id="rId3" tooltip="The Directories of Cross-Cultural Psychology (1968-1970): Building a Network"/>
              </a:rPr>
              <a:t>The Directories of Cross-Cultural Psychology: Building a Network</a:t>
            </a:r>
            <a:r>
              <a:rPr lang="en-US" sz="1100" b="1" dirty="0"/>
              <a:t>, 2007.</a:t>
            </a:r>
            <a:endParaRPr lang="ru-RU" sz="1100" b="1" dirty="0"/>
          </a:p>
          <a:p>
            <a:pPr>
              <a:defRPr/>
            </a:pPr>
            <a:r>
              <a:rPr lang="ru-RU" sz="1100" b="1" dirty="0" err="1"/>
              <a:t>Жубаназарова</a:t>
            </a:r>
            <a:r>
              <a:rPr lang="ru-RU" sz="1100" b="1" dirty="0"/>
              <a:t> Н.С. </a:t>
            </a:r>
            <a:r>
              <a:rPr lang="ru-RU" sz="1100" b="1" dirty="0" err="1"/>
              <a:t>Жас</a:t>
            </a:r>
            <a:r>
              <a:rPr lang="ru-RU" sz="1100" b="1" dirty="0"/>
              <a:t> </a:t>
            </a:r>
            <a:r>
              <a:rPr lang="ru-RU" sz="1100" b="1" dirty="0" err="1"/>
              <a:t>ерекшеліқ</a:t>
            </a:r>
            <a:r>
              <a:rPr lang="ru-RU" sz="1100" b="1" dirty="0"/>
              <a:t> </a:t>
            </a:r>
            <a:r>
              <a:rPr lang="ru-RU" sz="1100" b="1" dirty="0" err="1"/>
              <a:t>психологиясы</a:t>
            </a:r>
            <a:r>
              <a:rPr lang="ru-RU" sz="1100" b="1" dirty="0"/>
              <a:t>. – Алматы: МОН, 2015.</a:t>
            </a:r>
          </a:p>
          <a:p>
            <a:pPr>
              <a:defRPr/>
            </a:pPr>
            <a:r>
              <a:rPr lang="en-US" sz="1100" b="1" cap="all" dirty="0"/>
              <a:t>S</a:t>
            </a:r>
            <a:r>
              <a:rPr lang="en-US" sz="1100" b="1" dirty="0"/>
              <a:t>anderson</a:t>
            </a:r>
            <a:r>
              <a:rPr lang="en-US" sz="1100" b="1" cap="all" dirty="0"/>
              <a:t> a., </a:t>
            </a:r>
            <a:r>
              <a:rPr lang="en-US" sz="1100" b="1" cap="all" dirty="0" err="1"/>
              <a:t>s</a:t>
            </a:r>
            <a:r>
              <a:rPr lang="en-US" sz="1100" b="1" dirty="0" err="1"/>
              <a:t>afdar</a:t>
            </a:r>
            <a:r>
              <a:rPr lang="en-US" sz="1100" b="1" dirty="0"/>
              <a:t> </a:t>
            </a:r>
            <a:r>
              <a:rPr lang="en-US" sz="1100" b="1" cap="all" dirty="0"/>
              <a:t>S.</a:t>
            </a:r>
            <a:r>
              <a:rPr lang="en-US" sz="1100" b="1" dirty="0"/>
              <a:t> </a:t>
            </a:r>
            <a:r>
              <a:rPr lang="en-US" sz="1100" b="1" cap="all" dirty="0"/>
              <a:t>S</a:t>
            </a:r>
            <a:r>
              <a:rPr lang="en-US" sz="1100" b="1" dirty="0"/>
              <a:t>ocial psychology</a:t>
            </a:r>
            <a:r>
              <a:rPr lang="en-US" sz="1100" b="1" cap="all" dirty="0"/>
              <a:t>. - u</a:t>
            </a:r>
            <a:r>
              <a:rPr lang="en-US" sz="1100" b="1" dirty="0"/>
              <a:t>niversity of Guelph. </a:t>
            </a:r>
            <a:r>
              <a:rPr lang="ru-RU" sz="1100" b="1" dirty="0" err="1"/>
              <a:t>Wiley-sons</a:t>
            </a:r>
            <a:r>
              <a:rPr lang="ru-RU" sz="1100" b="1" dirty="0"/>
              <a:t>. </a:t>
            </a:r>
            <a:r>
              <a:rPr lang="ru-RU" sz="1100" b="1" dirty="0" err="1"/>
              <a:t>Canada</a:t>
            </a:r>
            <a:r>
              <a:rPr lang="ru-RU" sz="1100" b="1" dirty="0"/>
              <a:t>. </a:t>
            </a:r>
            <a:r>
              <a:rPr lang="ru-RU" sz="1100" b="1" dirty="0" err="1"/>
              <a:t>Ltd</a:t>
            </a:r>
            <a:r>
              <a:rPr lang="ru-RU" sz="1100" b="1" dirty="0"/>
              <a:t>., 2020.</a:t>
            </a:r>
          </a:p>
          <a:p>
            <a:pPr>
              <a:defRPr/>
            </a:pPr>
            <a:r>
              <a:rPr lang="ru-RU" sz="1100" b="1" dirty="0"/>
              <a:t>Лебедева Н.М. Введение в этническую и кросс-культурную психологию. - М.: Изд. Дом «Ключ», 2013. – 224 с.</a:t>
            </a:r>
          </a:p>
          <a:p>
            <a:pPr>
              <a:defRPr/>
            </a:pPr>
            <a:r>
              <a:rPr lang="ru-RU" sz="1100" b="1" dirty="0"/>
              <a:t>Мацумото Д. Психология и культура /перевод с </a:t>
            </a:r>
            <a:r>
              <a:rPr lang="ru-RU" sz="1100" b="1" dirty="0" err="1"/>
              <a:t>анг</a:t>
            </a:r>
            <a:r>
              <a:rPr lang="ru-RU" sz="1100" b="1" dirty="0"/>
              <a:t>. – СПб.: </a:t>
            </a:r>
            <a:r>
              <a:rPr lang="ru-RU" sz="1100" b="1" dirty="0" err="1"/>
              <a:t>Изд.дом</a:t>
            </a:r>
            <a:r>
              <a:rPr lang="ru-RU" sz="1100" b="1" dirty="0"/>
              <a:t> на Неве, 2012. – 500с.</a:t>
            </a:r>
          </a:p>
          <a:p>
            <a:pPr>
              <a:defRPr/>
            </a:pPr>
            <a:r>
              <a:rPr lang="en-US" sz="1100" b="1" dirty="0">
                <a:hlinkClick r:id="rId4" tooltip="Material Culture: Still 'Terra Incognita' for Psychology Today? "/>
              </a:rPr>
              <a:t>Material Culture: Still 'Terra Incognita' for Psychology Today? </a:t>
            </a:r>
            <a:r>
              <a:rPr lang="en-US" sz="1100" b="1" i="1" dirty="0"/>
              <a:t>//</a:t>
            </a:r>
            <a:r>
              <a:rPr lang="en-US" sz="1100" b="1" dirty="0"/>
              <a:t>Academic Journal. By: Moro, Christiane. Europe's Journal of Psychology. May 2015, vol. 11, Issue 2. - P.172-176. </a:t>
            </a:r>
            <a:r>
              <a:rPr lang="ru-RU" sz="1100" b="1" dirty="0"/>
              <a:t>DOI: 10.5964/ejop.v11i2.995. </a:t>
            </a:r>
            <a:r>
              <a:rPr lang="ru-RU" sz="1100" b="1" dirty="0" err="1"/>
              <a:t>Database</a:t>
            </a:r>
            <a:r>
              <a:rPr lang="ru-RU" sz="1100" b="1" dirty="0"/>
              <a:t>: </a:t>
            </a:r>
            <a:r>
              <a:rPr lang="ru-RU" sz="1100" b="1" dirty="0" err="1"/>
              <a:t>Academic</a:t>
            </a:r>
            <a:r>
              <a:rPr lang="ru-RU" sz="1100" b="1" dirty="0"/>
              <a:t> </a:t>
            </a:r>
            <a:r>
              <a:rPr lang="ru-RU" sz="1100" b="1" dirty="0" err="1"/>
              <a:t>Search</a:t>
            </a:r>
            <a:r>
              <a:rPr lang="ru-RU" sz="1100" b="1" dirty="0"/>
              <a:t> </a:t>
            </a:r>
            <a:r>
              <a:rPr lang="ru-RU" sz="1100" b="1" dirty="0" err="1"/>
              <a:t>Complet</a:t>
            </a:r>
            <a:r>
              <a:rPr lang="ru-RU" sz="1100" b="1" dirty="0"/>
              <a:t>.</a:t>
            </a:r>
          </a:p>
          <a:p>
            <a:pPr>
              <a:defRPr/>
            </a:pPr>
            <a:r>
              <a:rPr lang="ru-RU" sz="1100" b="1" dirty="0" err="1"/>
              <a:t>Почебут</a:t>
            </a:r>
            <a:r>
              <a:rPr lang="ru-RU" sz="1100" b="1" dirty="0"/>
              <a:t> Л.Г. Кросс-культурная и этническая психология. – СПб.: Питер, 2012.</a:t>
            </a:r>
          </a:p>
          <a:p>
            <a:pPr>
              <a:defRPr/>
            </a:pPr>
            <a:r>
              <a:rPr lang="ru-RU" sz="1100" b="1" dirty="0"/>
              <a:t>Стефаненко Т.Г. Этнопсихология. – М.: Аспект Пресс, 2015.</a:t>
            </a:r>
          </a:p>
          <a:p>
            <a:pPr>
              <a:defRPr/>
            </a:pPr>
            <a:r>
              <a:rPr lang="ru-RU" sz="1100" b="1" dirty="0" err="1"/>
              <a:t>Триандис</a:t>
            </a:r>
            <a:r>
              <a:rPr lang="ru-RU" sz="1100" b="1" dirty="0"/>
              <a:t> Г. Культура и социальное поведение/перевод с англ. - М.: ФОРУМ, 2012. </a:t>
            </a:r>
          </a:p>
          <a:p>
            <a:pPr>
              <a:defRPr/>
            </a:pPr>
            <a:r>
              <a:rPr lang="ru-RU" sz="1100" b="1" u="sng" dirty="0"/>
              <a:t>Дополнительная литература:</a:t>
            </a:r>
          </a:p>
          <a:p>
            <a:pPr>
              <a:defRPr/>
            </a:pPr>
            <a:r>
              <a:rPr lang="ru-RU" sz="1100" b="1" dirty="0"/>
              <a:t>Берри Дж., </a:t>
            </a:r>
            <a:r>
              <a:rPr lang="ru-RU" sz="1100" b="1" dirty="0" err="1"/>
              <a:t>Пуртинга</a:t>
            </a:r>
            <a:r>
              <a:rPr lang="ru-RU" sz="1100" b="1" dirty="0"/>
              <a:t> А., Маршал Х. и др. Кросс-культурная психология. Исследование и применение /перевод с англ. – Харьков: изд-во Гуманитарный центр, 2007.</a:t>
            </a:r>
          </a:p>
          <a:p>
            <a:pPr>
              <a:defRPr/>
            </a:pPr>
            <a:r>
              <a:rPr lang="ru-RU" sz="1100" b="1" dirty="0" err="1"/>
              <a:t>Коул</a:t>
            </a:r>
            <a:r>
              <a:rPr lang="ru-RU" sz="1100" b="1" dirty="0"/>
              <a:t> М., </a:t>
            </a:r>
            <a:r>
              <a:rPr lang="ru-RU" sz="1100" b="1" dirty="0" err="1"/>
              <a:t>Скрибнер</a:t>
            </a:r>
            <a:r>
              <a:rPr lang="ru-RU" sz="1100" b="1" dirty="0"/>
              <a:t> С. Культура и мышление. Психологический очерк. – М.: Прогресс, 1999.</a:t>
            </a:r>
          </a:p>
          <a:p>
            <a:pPr>
              <a:defRPr/>
            </a:pPr>
            <a:r>
              <a:rPr lang="ru-RU" sz="1100" b="1" dirty="0" err="1"/>
              <a:t>Коул</a:t>
            </a:r>
            <a:r>
              <a:rPr lang="ru-RU" sz="1100" b="1" dirty="0"/>
              <a:t> М. Культурно-историческая психология. – М.: </a:t>
            </a:r>
            <a:r>
              <a:rPr lang="ru-RU" sz="1100" b="1" dirty="0" err="1"/>
              <a:t>Когито</a:t>
            </a:r>
            <a:r>
              <a:rPr lang="ru-RU" sz="1100" b="1" dirty="0"/>
              <a:t> Центр, 2017.</a:t>
            </a:r>
          </a:p>
          <a:p>
            <a:pPr>
              <a:defRPr/>
            </a:pPr>
            <a:r>
              <a:rPr lang="ru-RU" sz="1100" b="1" dirty="0"/>
              <a:t>Рубинштейн С.Л. Основы общей психологии. – СПб.: Питер, 2015.</a:t>
            </a:r>
          </a:p>
          <a:p>
            <a:pPr>
              <a:defRPr/>
            </a:pPr>
            <a:r>
              <a:rPr lang="ru-RU" sz="1100" b="1" dirty="0"/>
              <a:t>Платонов Ю.П. Основы этнической психологии. - СПб.: Речь, 2015.– 452 с.</a:t>
            </a:r>
          </a:p>
          <a:p>
            <a:pPr>
              <a:defRPr/>
            </a:pPr>
            <a:r>
              <a:rPr lang="ru-RU" sz="1100" b="1" u="sng" dirty="0"/>
              <a:t>Интернет-ресурсы: </a:t>
            </a:r>
          </a:p>
          <a:p>
            <a:pPr>
              <a:defRPr/>
            </a:pPr>
            <a:r>
              <a:rPr lang="ru-RU" sz="1100" b="1" dirty="0">
                <a:hlinkClick r:id="rId5"/>
              </a:rPr>
              <a:t>http://elibrary.kaznu.kz/ru</a:t>
            </a:r>
            <a:endParaRPr lang="ru-RU" sz="1100" b="1" dirty="0"/>
          </a:p>
          <a:p>
            <a:pPr>
              <a:defRPr/>
            </a:pPr>
            <a:r>
              <a:rPr lang="ru-RU" sz="1100" b="1" dirty="0">
                <a:hlinkClick r:id="rId6"/>
              </a:rPr>
              <a:t>http://www.azps.ru</a:t>
            </a:r>
            <a:endParaRPr lang="ru-RU" sz="1100" b="1" dirty="0"/>
          </a:p>
          <a:p>
            <a:pPr>
              <a:defRPr/>
            </a:pPr>
            <a:r>
              <a:rPr lang="ru-RU" sz="1100" b="1" i="1" dirty="0"/>
              <a:t>Курс лекций МГУ</a:t>
            </a:r>
            <a:r>
              <a:rPr lang="ru-RU" sz="1100" b="1" dirty="0"/>
              <a:t> "Этнопсихология". Лектор –В.С. Смыслов, В.В. Петухов.</a:t>
            </a:r>
          </a:p>
          <a:p>
            <a:pPr>
              <a:defRPr/>
            </a:pPr>
            <a:r>
              <a:rPr lang="ru-RU" sz="1100" b="1" dirty="0"/>
              <a:t>МГУhttps://www.youtube.com/playlist?list=PLt3fgqeygGTVk5khY228EBHujarUgyLfv </a:t>
            </a:r>
          </a:p>
          <a:p>
            <a:pPr>
              <a:defRPr/>
            </a:pPr>
            <a:r>
              <a:rPr lang="ru-RU" sz="1100" b="1" dirty="0"/>
              <a:t>Курс лекций по кросс-культурной психологии </a:t>
            </a:r>
            <a:r>
              <a:rPr lang="ru-RU" sz="1100" b="1" dirty="0" err="1"/>
              <a:t>Л.Почебут</a:t>
            </a:r>
            <a:r>
              <a:rPr lang="ru-RU" sz="1100" b="1" dirty="0"/>
              <a:t> </a:t>
            </a:r>
            <a:r>
              <a:rPr lang="en-US" sz="1100" b="1" dirty="0"/>
              <a:t>https</a:t>
            </a:r>
            <a:r>
              <a:rPr lang="ru-RU" sz="1100" b="1" dirty="0"/>
              <a:t>://</a:t>
            </a:r>
            <a:r>
              <a:rPr lang="en-US" sz="1100" b="1" dirty="0" err="1"/>
              <a:t>youtu</a:t>
            </a:r>
            <a:r>
              <a:rPr lang="ru-RU" sz="1100" b="1" dirty="0"/>
              <a:t>.</a:t>
            </a:r>
            <a:r>
              <a:rPr lang="en-US" sz="1100" b="1" dirty="0"/>
              <a:t>be</a:t>
            </a:r>
            <a:r>
              <a:rPr lang="kk-KZ" sz="1100" b="1" dirty="0"/>
              <a:t>/</a:t>
            </a:r>
            <a:r>
              <a:rPr lang="ru-RU" sz="1100" b="1" dirty="0"/>
              <a:t>9</a:t>
            </a:r>
            <a:r>
              <a:rPr lang="en-US" sz="1100" b="1" dirty="0"/>
              <a:t>r</a:t>
            </a:r>
            <a:r>
              <a:rPr lang="ru-RU" sz="1100" b="1" dirty="0"/>
              <a:t>5</a:t>
            </a:r>
            <a:r>
              <a:rPr lang="en-US" sz="1100" b="1" dirty="0" err="1"/>
              <a:t>XhUJM</a:t>
            </a:r>
            <a:r>
              <a:rPr lang="ru-RU" sz="1100" b="1" dirty="0"/>
              <a:t>2</a:t>
            </a:r>
            <a:r>
              <a:rPr lang="en-US" sz="1100" b="1" dirty="0"/>
              <a:t>w</a:t>
            </a:r>
            <a:r>
              <a:rPr lang="ru-RU" sz="1100" b="1" dirty="0"/>
              <a:t>8</a:t>
            </a:r>
            <a:endParaRPr lang="ru-RU" altLang="ru-RU" sz="1100" b="1" dirty="0"/>
          </a:p>
          <a:p>
            <a:pPr eaLnBrk="1" hangingPunct="1">
              <a:defRPr/>
            </a:pPr>
            <a:endParaRPr lang="ru-RU" altLang="ru-RU" sz="1100" b="1" dirty="0"/>
          </a:p>
        </p:txBody>
      </p:sp>
      <p:sp>
        <p:nvSpPr>
          <p:cNvPr id="6148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6149" name="Содержимое 4" descr="http://www.psy-files.ru/templates/school/images/books.jpg"/>
          <p:cNvPicPr>
            <a:picLocks noGrp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0" y="1447800"/>
            <a:ext cx="3886200" cy="5294313"/>
          </a:xfrm>
        </p:spPr>
      </p:pic>
      <p:sp>
        <p:nvSpPr>
          <p:cNvPr id="6150" name="Прямоугольник 5"/>
          <p:cNvSpPr>
            <a:spLocks noChangeArrowheads="1"/>
          </p:cNvSpPr>
          <p:nvPr/>
        </p:nvSpPr>
        <p:spPr bwMode="auto">
          <a:xfrm>
            <a:off x="4000500" y="214313"/>
            <a:ext cx="50006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73050" indent="-2730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50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Понятие здоровья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661248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За последние годы в обществе произошла революция во взглядах людей на здоровье: 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поддержание и профилактика, вместо исключительно лечения.</a:t>
            </a:r>
          </a:p>
          <a:p>
            <a:r>
              <a:rPr lang="ru-RU" b="1" dirty="0"/>
              <a:t>В Алма-Атинской Декларации здоровье определили как «состояние полного физического, ментального и социального благополучия, а не только отсутствие болезней или немощи». </a:t>
            </a:r>
          </a:p>
          <a:p>
            <a:r>
              <a:rPr lang="ru-RU" b="1" dirty="0"/>
              <a:t>В результате, эти позитивные стороны здоровья стали главными темами исследования и применения, включая такие аспекты, как качество жизни, субъективное благополучие и позитивное ментальное здоровье. </a:t>
            </a:r>
          </a:p>
          <a:p>
            <a:endParaRPr lang="ru-RU" b="1" dirty="0" smtClean="0"/>
          </a:p>
          <a:p>
            <a:endParaRPr lang="ru-RU" dirty="0"/>
          </a:p>
        </p:txBody>
      </p:sp>
      <p:pic>
        <p:nvPicPr>
          <p:cNvPr id="5" name="Picture 2" descr="C:\Users\BOSS\Desktop\120674584_slide1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908720"/>
            <a:ext cx="4495800" cy="3644651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495800" y="4537442"/>
            <a:ext cx="4648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В то же время, здоровье рассматривается как предпосылка развития человека, как на индивидуальном уровне, так и на уровне нации. </a:t>
            </a:r>
          </a:p>
          <a:p>
            <a:r>
              <a:rPr lang="ru-RU" b="1" dirty="0"/>
              <a:t>Его понимают как ответственность каждого, а не только как профессиональную ответственность специалистов по здравоохранению.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301608" cy="810915"/>
          </a:xfrm>
        </p:spPr>
        <p:txBody>
          <a:bodyPr>
            <a:normAutofit fontScale="90000"/>
          </a:bodyPr>
          <a:lstStyle/>
          <a:p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РАЗЛИЧИЯ В ЗДРАВООХРАНЕНИИ И СИСТЕМАХ ОКАЗАНИЯ МЕДИЦИНСКОЙ ПОМОЩИ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6867" name="Содержимое 2"/>
          <p:cNvSpPr>
            <a:spLocks noGrp="1"/>
          </p:cNvSpPr>
          <p:nvPr>
            <p:ph idx="1"/>
          </p:nvPr>
        </p:nvSpPr>
        <p:spPr>
          <a:xfrm>
            <a:off x="0" y="1071563"/>
            <a:ext cx="9144000" cy="4445669"/>
          </a:xfrm>
        </p:spPr>
        <p:txBody>
          <a:bodyPr>
            <a:normAutofit lnSpcReduction="10000"/>
          </a:bodyPr>
          <a:lstStyle/>
          <a:p>
            <a:endParaRPr lang="ru-RU" sz="2400" b="1" dirty="0" smtClean="0"/>
          </a:p>
          <a:p>
            <a:r>
              <a:rPr lang="ru-RU" sz="2400" b="1" dirty="0" smtClean="0"/>
              <a:t>В разных странах и культурах сложились собственные уникальные системы заботы о здоровье. </a:t>
            </a:r>
          </a:p>
          <a:p>
            <a:r>
              <a:rPr lang="ru-RU" sz="2400" b="1" dirty="0" smtClean="0"/>
              <a:t>Система предоставления медицинской помощи является продуктом взаимодействия многих факторов (социальное и техническое развитие, технологические достижения и их доступность, влияние стран </a:t>
            </a:r>
            <a:r>
              <a:rPr lang="ru-RU" sz="2400" b="1" dirty="0" err="1" smtClean="0"/>
              <a:t>идр</a:t>
            </a:r>
            <a:r>
              <a:rPr lang="ru-RU" sz="2400" b="1" dirty="0" smtClean="0"/>
              <a:t>.). </a:t>
            </a:r>
          </a:p>
          <a:p>
            <a:r>
              <a:rPr lang="ru-RU" sz="2400" b="1" dirty="0" smtClean="0"/>
              <a:t>На систему здравоохранения воздействуют степень урбанизации и индустриализации, структура правительства, международные торговые законы, демографические изменения, требования к приватности, социальное обеспечение.</a:t>
            </a:r>
          </a:p>
        </p:txBody>
      </p:sp>
      <p:pic>
        <p:nvPicPr>
          <p:cNvPr id="4" name="Picture 2" descr="Муниципальная акция «Территория здоровья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941169"/>
            <a:ext cx="5256584" cy="1916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571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31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Типы систем здравоохранения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dirty="0" smtClean="0"/>
          </a:p>
        </p:txBody>
      </p:sp>
      <p:sp>
        <p:nvSpPr>
          <p:cNvPr id="37891" name="Содержимое 2"/>
          <p:cNvSpPr>
            <a:spLocks noGrp="1"/>
          </p:cNvSpPr>
          <p:nvPr>
            <p:ph sz="half" idx="1"/>
          </p:nvPr>
        </p:nvSpPr>
        <p:spPr>
          <a:xfrm>
            <a:off x="0" y="1124744"/>
            <a:ext cx="4648200" cy="5733256"/>
          </a:xfrm>
        </p:spPr>
        <p:txBody>
          <a:bodyPr>
            <a:normAutofit fontScale="92500" lnSpcReduction="10000"/>
          </a:bodyPr>
          <a:lstStyle/>
          <a:p>
            <a:r>
              <a:rPr lang="ru-RU" sz="2400" b="1" dirty="0" smtClean="0"/>
              <a:t>Четыре типа системы здравоохранения : </a:t>
            </a:r>
          </a:p>
          <a:p>
            <a:r>
              <a:rPr lang="ru-RU" sz="2400" b="1" dirty="0" smtClean="0"/>
              <a:t>предпринимательская, </a:t>
            </a:r>
          </a:p>
          <a:p>
            <a:r>
              <a:rPr lang="ru-RU" sz="2400" b="1" dirty="0" smtClean="0"/>
              <a:t>благотворительная, </a:t>
            </a:r>
          </a:p>
          <a:p>
            <a:r>
              <a:rPr lang="ru-RU" sz="2400" b="1" dirty="0" smtClean="0"/>
              <a:t>всеобщая, </a:t>
            </a:r>
          </a:p>
          <a:p>
            <a:r>
              <a:rPr lang="ru-RU" sz="2400" b="1" dirty="0" smtClean="0"/>
              <a:t>социалистическая.</a:t>
            </a:r>
          </a:p>
          <a:p>
            <a:r>
              <a:rPr lang="ru-RU" sz="2400" b="1" dirty="0" smtClean="0"/>
              <a:t>США –предпринимательская система здравоохранения.</a:t>
            </a:r>
          </a:p>
          <a:p>
            <a:r>
              <a:rPr lang="ru-RU" sz="2400" b="1" dirty="0" smtClean="0"/>
              <a:t>Франция, Бразилия и Бирма- благотворительная система здравоохранения.</a:t>
            </a:r>
          </a:p>
          <a:p>
            <a:r>
              <a:rPr lang="ru-RU" sz="2400" b="1" dirty="0" smtClean="0"/>
              <a:t>Швеция, Коста-Рика и Шри-Ланка -всеобщая система здравоохранения.</a:t>
            </a:r>
          </a:p>
          <a:p>
            <a:r>
              <a:rPr lang="ru-RU" sz="2400" b="1" dirty="0" smtClean="0"/>
              <a:t>Советский Союз, Куба и Китай — социалистическая система.</a:t>
            </a:r>
          </a:p>
          <a:p>
            <a:endParaRPr lang="ru-RU" b="1" dirty="0" smtClean="0"/>
          </a:p>
        </p:txBody>
      </p:sp>
      <p:pic>
        <p:nvPicPr>
          <p:cNvPr id="1026" name="Picture 2" descr="C:\Users\BOSS\Desktop\Культура-питания5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36119" y="836712"/>
            <a:ext cx="4388296" cy="57606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2904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Структура для исследования связей между культурными и индивидуальными уровнями феноменов здоровья (по </a:t>
            </a:r>
            <a:r>
              <a:rPr lang="ru-RU" sz="2400" b="1" dirty="0" err="1" smtClean="0"/>
              <a:t>Berry</a:t>
            </a:r>
            <a:r>
              <a:rPr lang="ru-RU" sz="2400" b="1" dirty="0" smtClean="0"/>
              <a:t>)</a:t>
            </a:r>
            <a:endParaRPr lang="ru-RU" sz="24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4968808"/>
              </p:ext>
            </p:extLst>
          </p:nvPr>
        </p:nvGraphicFramePr>
        <p:xfrm>
          <a:off x="0" y="1268761"/>
          <a:ext cx="9144000" cy="5589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025691"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Уровни </a:t>
                      </a: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анализа</a:t>
                      </a:r>
                      <a:endParaRPr lang="ru-RU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Категории феноменов здоровья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6927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Когнитивный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Эмоциональный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Поведенческий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Социальный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5385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Сообщество (культурный)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Концепции и определения здоровья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Нормы и ценности здоровья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Здоровый образ жизни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Роли 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институты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здоровья</a:t>
                      </a:r>
                    </a:p>
                  </a:txBody>
                  <a:tcPr marL="68580" marR="68580" marT="0" marB="0"/>
                </a:tc>
              </a:tr>
              <a:tr h="7172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5385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Индивид (психологический)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Знания и убеждения о здоровье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Установки по отношению к здоровью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Поведение, связанное со здоровьем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Межличностные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отношения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45396" y="0"/>
            <a:ext cx="4598604" cy="6858000"/>
          </a:xfrm>
        </p:spPr>
        <p:txBody>
          <a:bodyPr>
            <a:normAutofit fontScale="25000" lnSpcReduction="20000"/>
          </a:bodyPr>
          <a:lstStyle/>
          <a:p>
            <a:r>
              <a:rPr lang="ru-RU" sz="8000" b="1" dirty="0" smtClean="0"/>
              <a:t>Кроме этих известных систем (со своими собственными университетскими учебными факультетами), существуют менее обширные системы, которые, тем не менее, включают разработанные комплексы способов.</a:t>
            </a:r>
          </a:p>
          <a:p>
            <a:r>
              <a:rPr lang="ru-RU" sz="8000" b="1" dirty="0" smtClean="0"/>
              <a:t> Одну из таких традиционных медицинских систем в гималайской общине </a:t>
            </a:r>
            <a:r>
              <a:rPr lang="ru-RU" sz="8000" b="1" dirty="0" err="1" smtClean="0"/>
              <a:t>яунсари</a:t>
            </a:r>
            <a:r>
              <a:rPr lang="ru-RU" sz="8000" b="1" dirty="0" smtClean="0"/>
              <a:t> исследовал </a:t>
            </a:r>
            <a:r>
              <a:rPr lang="ru-RU" sz="8000" b="1" dirty="0" err="1" smtClean="0"/>
              <a:t>Йоси</a:t>
            </a:r>
            <a:r>
              <a:rPr lang="ru-RU" sz="8000" b="1" dirty="0" smtClean="0"/>
              <a:t>. </a:t>
            </a:r>
          </a:p>
          <a:p>
            <a:r>
              <a:rPr lang="ru-RU" sz="8000" b="1" dirty="0" smtClean="0"/>
              <a:t>Практикующие врачеватели пытаются облегчить болезнь и страдания, приводя пациента в состояние большей гармонии с естественными и сверхъестественными силами. </a:t>
            </a:r>
          </a:p>
          <a:p>
            <a:r>
              <a:rPr lang="ru-RU" sz="8000" b="1" dirty="0" smtClean="0"/>
              <a:t>Более, чем 90% </a:t>
            </a:r>
            <a:r>
              <a:rPr lang="ru-RU" sz="8000" b="1" dirty="0" err="1" smtClean="0"/>
              <a:t>яунсари</a:t>
            </a:r>
            <a:r>
              <a:rPr lang="ru-RU" sz="8000" b="1" dirty="0" smtClean="0"/>
              <a:t> пользуются их услугами (от лечения лихорадки и головной боли до кошмарных снов и непреодолимого плача), и подавляющее большинство верит, что они облегчают их страдания.</a:t>
            </a:r>
          </a:p>
          <a:p>
            <a:r>
              <a:rPr lang="ru-RU" sz="8000" b="1" dirty="0" err="1" smtClean="0"/>
              <a:t>Хилеры</a:t>
            </a:r>
            <a:r>
              <a:rPr lang="ru-RU" sz="8000" b="1" dirty="0" smtClean="0"/>
              <a:t>…</a:t>
            </a:r>
          </a:p>
          <a:p>
            <a:endParaRPr lang="ru-RU" b="1" dirty="0"/>
          </a:p>
        </p:txBody>
      </p:sp>
      <p:pic>
        <p:nvPicPr>
          <p:cNvPr id="3074" name="Picture 2" descr="C:\Users\BOSS\Desktop\Pho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693319"/>
            <a:ext cx="4536504" cy="31353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-1" y="0"/>
            <a:ext cx="454539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С кросс-культурной точки зрения </a:t>
            </a:r>
            <a:r>
              <a:rPr lang="ru-RU" b="1" dirty="0" smtClean="0"/>
              <a:t>были </a:t>
            </a:r>
            <a:r>
              <a:rPr lang="ru-RU" b="1" dirty="0"/>
              <a:t>исследованы социальные способы ведения здорового образа жизни и индивидуальное поведение </a:t>
            </a:r>
          </a:p>
          <a:p>
            <a:r>
              <a:rPr lang="ru-RU" b="1" dirty="0"/>
              <a:t>В некоторых обществах способы исключительно биомедицинские и технические, в то время как в других – они основаны на народных и традиционных концепциях и нормах. </a:t>
            </a:r>
          </a:p>
          <a:p>
            <a:r>
              <a:rPr lang="ru-RU" b="1" dirty="0"/>
              <a:t>Значительное число исследований было посвящено индийским (</a:t>
            </a:r>
            <a:r>
              <a:rPr lang="ru-RU" b="1" dirty="0" err="1"/>
              <a:t>аюрведическим</a:t>
            </a:r>
            <a:r>
              <a:rPr lang="ru-RU" b="1" dirty="0"/>
              <a:t>) и китайским практикам, а также способам здорового поведения индивидов.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0"/>
            <a:ext cx="5508104" cy="8325544"/>
          </a:xfrm>
        </p:spPr>
        <p:txBody>
          <a:bodyPr>
            <a:normAutofit fontScale="62500" lnSpcReduction="20000"/>
          </a:bodyPr>
          <a:lstStyle/>
          <a:p>
            <a:r>
              <a:rPr lang="ru-RU" sz="3800" b="1" dirty="0" smtClean="0"/>
              <a:t>Индивидуальные типы поведения, связанные со здоровьем, можно проиллюстрировать исследованием нетрудоспособности в Индии, а именно взаимосвязи между убеждениями о причинах болезней и поведением. </a:t>
            </a:r>
          </a:p>
          <a:p>
            <a:r>
              <a:rPr lang="ru-RU" sz="3800" b="1" dirty="0" smtClean="0"/>
              <a:t>Сельские жители обычно утверждали, что во время беременности матери должны есть мало для того, чтобы оставить достаточно места в животе для роста плода. </a:t>
            </a:r>
          </a:p>
          <a:p>
            <a:r>
              <a:rPr lang="ru-RU" sz="3800" b="1" dirty="0" smtClean="0"/>
              <a:t>В результате этого плод не получал достаточного питания, что, в свою очередь, вело к более частым физическим недостаткам и проблемам в общении. </a:t>
            </a:r>
          </a:p>
          <a:p>
            <a:r>
              <a:rPr lang="ru-RU" sz="3800" b="1" dirty="0" smtClean="0"/>
              <a:t>Хотя сельские жители высоко ценили здоровье, эти убеждения и ассоциируемое с ними поведение подрывали их предпочтения.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098" name="Picture 2" descr="https://sun9-88.userapi.com/impf/c855328/v855328131/164018/RuqC0qu7gS4.jpg?size=416x604&amp;quality=96&amp;sign=611074fe9e11d05e252c60b5134deb0c&amp;type=alb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-31720"/>
            <a:ext cx="3635896" cy="6590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0"/>
            <a:ext cx="5568950" cy="6741368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Наконец, социальные аспекты здоровья включают то, как общество организует систему здравоохранения (например, общественную, частную), разный доступ к ней (из-за различий социально-экономического статуса, и сопутствующие институты (например, доктора, медсестры, фармацевты). </a:t>
            </a:r>
          </a:p>
          <a:p>
            <a:r>
              <a:rPr lang="ru-RU" b="1" dirty="0" smtClean="0"/>
              <a:t>Все эти факторы кросс-культурно варьируют и явно влияют на состояние здоровья людей. </a:t>
            </a:r>
          </a:p>
          <a:p>
            <a:r>
              <a:rPr lang="ru-RU" b="1" dirty="0" smtClean="0"/>
              <a:t>На межличностном уровне, вопросы разделения знаний (разговор с пациентом»), </a:t>
            </a:r>
            <a:r>
              <a:rPr lang="ru-RU" b="1" dirty="0" err="1" smtClean="0"/>
              <a:t>эмпатия</a:t>
            </a:r>
            <a:r>
              <a:rPr lang="ru-RU" b="1" dirty="0" smtClean="0"/>
              <a:t> между врачом и пациентом и даже использование прикосновения для создания комфорта отличаются в разных культурах.</a:t>
            </a:r>
          </a:p>
          <a:p>
            <a:endParaRPr lang="ru-RU" b="1" dirty="0"/>
          </a:p>
        </p:txBody>
      </p:sp>
      <p:pic>
        <p:nvPicPr>
          <p:cNvPr id="7172" name="Picture 4" descr="http://212d.ru/site_ds/files/69/document/4-Doktor.jpg-7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0"/>
            <a:ext cx="36243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1117</Words>
  <Application>Microsoft Office PowerPoint</Application>
  <PresentationFormat>Экран (4:3)</PresentationFormat>
  <Paragraphs>90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Лекция 9. Культура и физическое здоровье</vt:lpstr>
      <vt:lpstr>Рекомендуемая литература: </vt:lpstr>
      <vt:lpstr>Понятие здоровья</vt:lpstr>
      <vt:lpstr>  РАЗЛИЧИЯ В ЗДРАВООХРАНЕНИИ И СИСТЕМАХ ОКАЗАНИЯ МЕДИЦИНСКОЙ ПОМОЩИ </vt:lpstr>
      <vt:lpstr>  Типы систем здравоохранения </vt:lpstr>
      <vt:lpstr>Структура для исследования связей между культурными и индивидуальными уровнями феноменов здоровья (по Berry)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BOSS</dc:creator>
  <cp:lastModifiedBy>MASTER</cp:lastModifiedBy>
  <cp:revision>84</cp:revision>
  <dcterms:created xsi:type="dcterms:W3CDTF">2016-11-13T10:24:40Z</dcterms:created>
  <dcterms:modified xsi:type="dcterms:W3CDTF">2022-10-30T15:14:36Z</dcterms:modified>
</cp:coreProperties>
</file>